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3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5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78508" autoAdjust="0"/>
  </p:normalViewPr>
  <p:slideViewPr>
    <p:cSldViewPr snapToObjects="1">
      <p:cViewPr>
        <p:scale>
          <a:sx n="60" d="100"/>
          <a:sy n="60" d="100"/>
        </p:scale>
        <p:origin x="-1656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4A4C4-12EF-40EB-8553-CAF741DC9E83}" type="datetimeFigureOut">
              <a:rPr lang="hu-HU" smtClean="0"/>
              <a:t>2018.07.03.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EEF67-A635-4AB6-B8B2-1922305D2C9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5703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j.jogtar.h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Fogl</a:t>
            </a:r>
            <a:r>
              <a:rPr lang="hu-HU" dirty="0" smtClean="0"/>
              <a:t> </a:t>
            </a:r>
            <a:r>
              <a:rPr lang="hu-HU" dirty="0" err="1" smtClean="0"/>
              <a:t>eü</a:t>
            </a:r>
            <a:r>
              <a:rPr lang="hu-HU" dirty="0" smtClean="0"/>
              <a:t> orvos </a:t>
            </a:r>
          </a:p>
          <a:p>
            <a:r>
              <a:rPr lang="hu-HU" dirty="0" smtClean="0"/>
              <a:t>Bomló hulladék</a:t>
            </a:r>
          </a:p>
          <a:p>
            <a:r>
              <a:rPr lang="hu-HU" dirty="0" err="1" smtClean="0"/>
              <a:t>Gk</a:t>
            </a:r>
            <a:r>
              <a:rPr lang="hu-HU" dirty="0" smtClean="0"/>
              <a:t> mosatás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Telephely, vásár piac, zenés táncos,</a:t>
            </a:r>
            <a:r>
              <a:rPr lang="hu-HU" baseline="0" dirty="0" smtClean="0"/>
              <a:t> temető létesítés, üzlet létesítés</a:t>
            </a:r>
          </a:p>
          <a:p>
            <a:r>
              <a:rPr lang="hu-HU" baseline="0" smtClean="0"/>
              <a:t>26 db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563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Törvény vagy kormányrendelet az ügyben érdemi döntésre jogosult hatóság számára előírhatja, hogy az ott meghatározott szakkérdésben más hatóság (a továbbiakban: szakhatóság) kötelező állásfoglalását kell beszereznie. A szakhatóság olyan szakkérdésben ad ki állásfoglalást, amelynek megítélése hatósági ügyként a hatáskörébe tartozik, ennek hiányában törvény vagy kormányrendelet annak vizsgálatát szakhatósági ügyként a hatáskörébe utalja.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Tárgyszó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(1a)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Törvényben vagy kormányrendeletben meghatározott ügyekben és szempontok alapján a hatóság mérlegeli a szakhatóság megkeresését és maga dönt a szakkérdésben. Törvényben vagy kormányrendeletben meghatározott ügyekben és szempontok alapján a hatóság mellőzi a szakhatóság megkeresését. Ha a hatóság maga dönt a szakkérdésben, ehhez szakértőt nem rendelhet ki, és az adott szakkérdésre vonatkozó szakhatósági eljárásért illeték és díj nem kérhető. Ha mérlegelés esetén a hatóság úgy dönt, hogy megkeresi a szakhatóságot, a szakhatóság állásfoglalása kötelező a hatóságra nézve.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Indokolás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Törvény vagy kormányrendelet meghatározott szakkérdésben tudományos vagy szakmai testületet, illetve szakértői szervet jelölhet ki szakhatóságként.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Ha e törvény eltérően nem rendelkezik, a szakhatóságra a hatóságra vonatkozó rendelkezéseket megfelelően alkalmazni kell.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Ha az ügyfél az alapeljárás illetékével vagy díjával egyidejűleg nem vagy csak részben fizeti meg a szakhatósági eljárásért fizetendő illetéket vagy díjat, a hatóság haladéktalanul - valamennyi szakhatóság tekintetében - hiánypótlásra szólítja fel. A hatóság akkor keresi meg a szakhatóságot, ha az ügyfél a hiánypótlást teljesítette.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Nem kell a szakhatóságot megkeresni, ha a hatóság tíz napon belül megállapítja, hogy a kérelmet a szakhatósági állásfoglalástól függetlenül el kell utasítani.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A szakhatósági állásfoglalás tartalmára a határozat tartalmára vonatkozó szabályokat kell megfelelően alkalmazni azzal, hogy az állásfoglalás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tartalmazza a szakhatóság megnevezését és a szakhatóság ügyintézőjének nevét is,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rendelkező része tartalmazza a szakhatósági hozzájárulást, az egyedi szakhatósági előírást, feltételt vagy a hozzájárulás megtagadását,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tartalmazza az eljárási költségek viseléséről szóló döntést.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 Ha a szakhatóság megállapítja, hogy állásfoglalása jogszabályt sért, állásfoglalását a hatóság határozatának vagy eljárást megszüntető végzésének jogerőre emelkedéséig egy alkalommal módosíthatja.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Ha törvény vagy kormányrendelet azt lehetővé teszi, az ügyfélnek az eljárás megindítása előtt - a szakhatósági eljárásért fizetendő illeték vagy díj megfizetése mellett - benyújtott kérelmére a szakhatóság a szakhatósági állásfoglalásra vonatkozó szabályok megfelelő alkalmazásával - az ügyfél meghatározott joga érvényesítésére irányuló eljárásban, törvényben vagy kormányrendeletben meghatározott időpontig felhasználható - előzetes szakhatósági állásfoglalást (a továbbiakban: előzetes szakhatósági hozzájárulás) ad ki. A hatóság a kérelemhez benyújtott előzetes szakhatósági hozzájárulást szakhatósági állásfoglalásként használja fel azzal, hogy a 44. § (7) bekezdése nem alkalmazható.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 A szakhatóság előzetes szakhatósági hozzájárulása, állásfoglalása és végzései ellen önálló jogorvoslatnak nincs helye, az a határozat, illetve az eljárást megszüntető végzés elleni jogorvoslat keretében támadható meg.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Elvi határozat és döntés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Bírósági határozat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KGD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BHGY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Törvény vagy kormányrendelet egyes ügyfajtákban kötelezheti a hatóságot és a szakhatóságot az engedélyezési feltételek egyeztetés útján való megállapítására; az egyeztetés módjáról és határidejéről a szakhatóságokat a szakhatósági megkeresés megküldésével kell értesíteni.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hatóság és a szakhatóság vagy a szakhatóságok egymással - egészben vagy részben - ellentétes egyedi előírást állapítanak meg vagy feltételt írnak elő, a hatóság és az érintett szakhatóságok álláspontjukról - ha törvény vagy kormányrendelet másként nem rendelkezik - a hatóság erre irányuló felhívásától számított nyolc napon belül egyeztetnek, és a szakhatóságok az egyeztetés eredményeként felülvizsgált állásfoglalásukat haladéktalanul közlik a hatósággal.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hatóság megítélése szerint a szakhatóság a hatáskörét túllépte, vagy állásfoglalása ellentétes a 44. § (6) bekezdésében foglalt követelményekkel, a hatóság a szakhatósági állásfoglalás beérkezésétől számított nyolc napon belül egyeztet a szakhatósággal. Az egyeztetés eredménytelensége esetén a hatóság az eljárás egyidejű felfüggesztése mellett a szakhatóság felügyeleti szervénél felügyeleti eljárást kezdeményez. A felügyeleti szerv tizenöt napon belül dönt.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szakhatóság a szakhatósági állásfoglalásának figyelmen kívül hagyása vagy törvényben vagy kormányrendeletben előírt eljárásának mellőzése esetén az erről való tudomásszerzéstől számított nyolc napon belül egyeztet a hatósággal, ennek eredménytelensége esetén a hatóság felügyeleti szervénél felügyeleti eljárást kezdeményez. A felügyeleti szerv tizenöt napon belül dönt.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Ha a közigazgatási ügyekben eljáró bíróság a szakhatóság jogszabálysértő állásfoglalása miatt helyezte hatályon kívül vagy változtatta meg a határozatot, a szakhatóság megtéríti a hatóságnak a jogszabálysértő állásfoglalással okozott költségeket.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Ha a közigazgatási ügyekben eljáró bíróság azért helyezte hatályon kívül vagy változtatta meg a határozatot, mert a hatóság figyelmen kívül hagyta a szakhatósági állásfoglalást, a hatóság megtéríti a szakhatóságnak az ezzel okozott költségeket.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Indokolás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Bírósági határozat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KGD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BHGY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45/A.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Ha a szakhatóságnak olyan tény vagy körülmény jut a tudomására, amely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ideiglenes biztosítási intézkedést,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kérelem érdemi vizsgálat nélküli elutasítását,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megszüntetését,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felfüggesztését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vagy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akadályozása jogkövetkezményeinek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alkalmazását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 szükségessé, erről haladéktalanul tájékoztatja a hatóságot.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A szakhatóság a megkeresés megérkezését követően haladéktalanul ellenőrzi, hogy van-e hatásköre és illetékessége az ügy elbírálására.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szakhatóság megállapítja hatásköre hiányát, erről a megkeresés megérkezésétől számított nyolc napon belül tájékoztatja a hatóságot, és megszünteti a szakhatósági eljárást.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szakhatóság megállapítja illetékessége hiányát, a megkeresést a megérkezésétől számított nyolc napon belül az ügy összes iratával együtt az illetékességgel rendelkező hatósághoz - a hatóság egyidejű tájékoztatása mellett - átteszi.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Ha a szakhatóság megállapítja, hogy változatlan tényállás és jogi szabályozás mellett a megkeresés szerinti ugyanazon jog érvényesítésére irányuló kérelemről - az előzetes szakhatósági hozzájárulás kivételével - korábban szakhatósági állásfoglalást adott ki, haladéktalanul megküldi a hatóságnak a korábbi szakhatósági állásfoglalását, és megszünteti a szakhatósági eljárást. Nincs lehetőség a megkeresésnek a korábbi szakhatósági állásfoglalás megküldésével történő teljesítésére újrafelvételi eljárásban.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A szakhatóság szükség esetén a 37. §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megfelelően hiánypótlásra hívhatja fel az ügyfelet, amiről a hatóságot haladéktalanul értesíti. Ha az ügyfél a kérelemre indult eljárásban a hiánypótlásra való felhívásnak nem tesz eleget, a szakhatóság a hiánypótlás elmulasztásáról értesíti a hatóságot, amely - ha az eljárás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hivatalbóli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folytatásának nincs helye - az eljárást megszünteti.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hatóság és a szakhatóság elektronikus levél útján vagy egyéb elektronikus úton tart kapcsolatot egymással, amely tekintetében biztosítják a kézhezvétel visszaigazolását.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Törvény vagy kormányrendelet az ügyben érdemi döntésre jogosult hatóság számára előírhatja, hogy az ott meghatározott szakkérdésben más hatóság (a továbbiakban: szakhatóság) kötelező állásfoglalását kell beszereznie. A szakhatóság olyan szakkérdésben ad ki állásfoglalást, amelynek megítélése hatósági ügyként a hatáskörébe tartozik, ennek hiányában törvény vagy kormányrendelet annak vizsgálatát szakhatósági ügyként a hatáskörébe utalja.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Tárgyszó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(1a)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Törvényben vagy kormányrendeletben meghatározott ügyekben és szempontok alapján a hatóság mérlegeli a szakhatóság megkeresését és maga dönt a szakkérdésben. Törvényben vagy kormányrendeletben meghatározott ügyekben és szempontok alapján a hatóság mellőzi a szakhatóság megkeresését. Ha a hatóság maga dönt a szakkérdésben, ehhez szakértőt nem rendelhet ki, és az adott szakkérdésre vonatkozó szakhatósági eljárásért illeték és díj nem kérhető. Ha mérlegelés esetén a hatóság úgy dönt, hogy megkeresi a szakhatóságot, a szakhatóság állásfoglalása kötelező a hatóságra nézve.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Indokolás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Törvény vagy kormányrendelet meghatározott szakkérdésben tudományos vagy szakmai testületet, illetve szakértői szervet jelölhet ki szakhatóságként.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 Ha e törvény eltérően nem rendelkezik, a szakhatóságra a hatóságra vonatkozó rendelkezéseket megfelelően alkalmazni kell.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 Ha az ügyfél az alapeljárás illetékével vagy díjával egyidejűleg nem vagy csak részben fizeti meg a szakhatósági eljárásért fizetendő illetéket vagy díjat, a hatóság haladéktalanul - valamennyi szakhatóság tekintetében - hiánypótlásra szólítja fel. A hatóság akkor keresi meg a szakhatóságot, ha az ügyfél a hiánypótlást teljesítette.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Nem kell a szakhatóságot megkeresni, ha a hatóság tíz napon belül megállapítja, hogy a kérelmet a szakhatósági állásfoglalástól függetlenül el kell utasítani.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A szakhatósági állásfoglalás tartalmára a határozat tartalmára vonatkozó szabályokat kell megfelelően alkalmazni azzal, hogy az állásfoglalás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tartalmazza a szakhatóság megnevezését és a szakhatóság ügyintézőjének nevét is,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rendelkező része tartalmazza a szakhatósági hozzájárulást, az egyedi szakhatósági előírást, feltételt vagy a hozzájárulás megtagadását,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 tartalmazza az eljárási költségek viseléséről szóló döntést.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 Ha a szakhatóság megállapítja, hogy állásfoglalása jogszabályt sért, állásfoglalását a hatóság határozatának vagy eljárást megszüntető végzésének jogerőre emelkedéséig egy alkalommal módosíthatja.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(8) Ha törvény vagy kormányrendelet azt lehetővé teszi, az ügyfélnek az eljárás megindítása előtt - a szakhatósági eljárásért fizetendő illeték vagy díj megfizetése mellett - benyújtott kérelmére a szakhatóság a szakhatósági állásfoglalásra vonatkozó szabályok megfelelő alkalmazásával - az ügyfél meghatározott joga érvényesítésére irányuló eljárásban, törvényben vagy kormányrendeletben meghatározott időpontig felhasználható - előzetes szakhatósági állásfoglalást (a továbbiakban: előzetes szakhatósági hozzájárulás) ad ki. A hatóság a kérelemhez benyújtott előzetes szakhatósági hozzájárulást szakhatósági állásfoglalásként használja fel azzal, hogy a 44. § (7) bekezdése nem alkalmazható.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(9) A szakhatóság előzetes szakhatósági hozzájárulása, állásfoglalása és végzései ellen önálló jogorvoslatnak nincs helye, az a határozat, illetve az eljárást megszüntető végzés elleni jogorvoslat keretében támadható meg.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Elvi határozat és döntés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Bírósági határozat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KGD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BHGY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Törvény vagy kormányrendelet egyes ügyfajtákban kötelezheti a hatóságot és a szakhatóságot az engedélyezési feltételek egyeztetés útján való megállapítására; az egyeztetés módjáról és határidejéről a szakhatóságokat a szakhatósági megkeresés megküldésével kell értesíteni.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hatóság és a szakhatóság vagy a szakhatóságok egymással - egészben vagy részben - ellentétes egyedi előírást állapítanak meg vagy feltételt írnak elő, a hatóság és az érintett szakhatóságok álláspontjukról - ha törvény vagy kormányrendelet másként nem rendelkezik - a hatóság erre irányuló felhívásától számított nyolc napon belül egyeztetnek, és a szakhatóságok az egyeztetés eredményeként felülvizsgált állásfoglalásukat haladéktalanul közlik a hatósággal.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hatóság megítélése szerint a szakhatóság a hatáskörét túllépte, vagy állásfoglalása ellentétes a 44. § (6) bekezdésében foglalt követelményekkel, a hatóság a szakhatósági állásfoglalás beérkezésétől számított nyolc napon belül egyeztet a szakhatósággal. Az egyeztetés eredménytelensége esetén a hatóság az eljárás egyidejű felfüggesztése mellett a szakhatóság felügyeleti szervénél felügyeleti eljárást kezdeményez. A felügyeleti szerv tizenöt napon belül dönt.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szakhatóság a szakhatósági állásfoglalásának figyelmen kívül hagyása vagy törvényben vagy kormányrendeletben előírt eljárásának mellőzése esetén az erről való tudomásszerzéstől számított nyolc napon belül egyeztet a hatósággal, ennek eredménytelensége esetén a hatóság felügyeleti szervénél felügyeleti eljárást kezdeményez. A felügyeleti szerv tizenöt napon belül dönt.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Ha a közigazgatási ügyekben eljáró bíróság a szakhatóság jogszabálysértő állásfoglalása miatt helyezte hatályon kívül vagy változtatta meg a határozatot, a szakhatóság megtéríti a hatóságnak a jogszabálysértő állásfoglalással okozott költségeket.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Ha a közigazgatási ügyekben eljáró bíróság azért helyezte hatályon kívül vagy változtatta meg a határozatot, mert a hatóság figyelmen kívül hagyta a szakhatósági állásfoglalást, a hatóság megtéríti a szakhatóságnak az ezzel okozott költségeket.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Indokolás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Jogtár-kommentár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Bírósági határozat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KGD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BHGY</a:t>
            </a:r>
          </a:p>
          <a:p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45/A. §</a:t>
            </a:r>
            <a:r>
              <a:rPr lang="hu-HU" sz="1200" b="1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Ha a szakhatóságnak olyan tény vagy körülmény jut a tudomására, amely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Nagykommentár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Folyamatábra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ideiglenes biztosítási intézkedést,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 kérelem érdemi vizsgálat nélküli elutasítását,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megszüntetését,</a:t>
            </a:r>
            <a:endParaRPr lang="hu-H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felfüggesztését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vagy</a:t>
            </a:r>
          </a:p>
          <a:p>
            <a:r>
              <a:rPr lang="hu-H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 </a:t>
            </a:r>
            <a:r>
              <a:rPr lang="hu-HU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az eljárás akadályozása jogkövetkezményeinek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alkalmazását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teszi szükségessé, erről haladéktalanul tájékoztatja a hatóságot.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 A szakhatóság a megkeresés megérkezését követően haladéktalanul ellenőrzi, hogy van-e hatásköre és illetékessége az ügy elbírálására.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szakhatóság megállapítja hatásköre hiányát, erről a megkeresés megérkezésétől számított nyolc napon belül tájékoztatja a hatóságot, és megszünteti a szakhatósági eljárást.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 a szakhatóság megállapítja illetékessége hiányát, a megkeresést a megérkezésétől számított nyolc napon belül az ügy összes iratával együtt az illetékességgel rendelkező hatósághoz - a hatóság egyidejű tájékoztatása mellett - átteszi.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Ha a szakhatóság megállapítja, hogy változatlan tényállás és jogi szabályozás mellett a megkeresés szerinti ugyanazon jog érvényesítésére irányuló kérelemről - az előzetes szakhatósági hozzájárulás kivételével - korábban szakhatósági állásfoglalást adott ki, haladéktalanul megküldi a hatóságnak a korábbi szakhatósági állásfoglalását, és megszünteti a szakhatósági eljárást. Nincs lehetőség a megkeresésnek a korábbi szakhatósági állásfoglalás megküldésével történő teljesítésére újrafelvételi eljárásban.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(6) A szakhatóság szükség esetén a 37. §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-nak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megfelelően hiánypótlásra hívhatja fel az ügyfelet, amiről a hatóságot haladéktalanul értesíti. Ha az ügyfél a kérelemre indult eljárásban a hiánypótlásra való felhívásnak nem tesz eleget, a szakhatóság a hiánypótlás elmulasztásáról értesíti a hatóságot, amely - ha az eljárás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hivatalbóli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folytatásának nincs helye - az eljárást megszünteti.</a:t>
            </a:r>
          </a:p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(7)</a:t>
            </a:r>
            <a:r>
              <a:rPr lang="hu-HU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 * 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hatóság és a szakhatóság elektronikus levél útján vagy egyéb elektronikus úton tart kapcsolatot egymással, amely tekintetében biztosítják a kézhezvétel visszaigazolását.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002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repülőterek környezetében létesítendő </a:t>
            </a:r>
            <a:r>
              <a:rPr lang="hu-HU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zajgátló</a:t>
            </a:r>
            <a:r>
              <a:rPr lang="hu-H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védőövezetek kijelölésével kapcsolatos eljárás.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406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7/3/2018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2018.07.03.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260649"/>
            <a:ext cx="7772400" cy="1584176"/>
          </a:xfrm>
        </p:spPr>
        <p:txBody>
          <a:bodyPr>
            <a:no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KÖFOP-2.1.1-VEKOP-15- 2016-00001 </a:t>
            </a:r>
            <a:b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közszolgáltatás komplex </a:t>
            </a:r>
            <a:r>
              <a:rPr lang="hu-H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kompetencia, életpálya-program és oktatás technológiai fejlesztése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136904" cy="3096344"/>
          </a:xfrm>
        </p:spPr>
        <p:txBody>
          <a:bodyPr>
            <a:normAutofit fontScale="85000" lnSpcReduction="10000"/>
          </a:bodyPr>
          <a:lstStyle/>
          <a:p>
            <a:r>
              <a:rPr lang="hu-HU" sz="6000" b="1" dirty="0">
                <a:solidFill>
                  <a:schemeClr val="bg1"/>
                </a:solidFill>
              </a:rPr>
              <a:t>Az </a:t>
            </a:r>
            <a:r>
              <a:rPr lang="hu-HU" sz="6000" b="1" dirty="0" err="1">
                <a:solidFill>
                  <a:schemeClr val="bg1"/>
                </a:solidFill>
              </a:rPr>
              <a:t>Ákr</a:t>
            </a:r>
            <a:r>
              <a:rPr lang="hu-HU" sz="6000" b="1" dirty="0">
                <a:solidFill>
                  <a:schemeClr val="bg1"/>
                </a:solidFill>
              </a:rPr>
              <a:t>. a szakhatóságok jogalkalmazási gyakorlatában </a:t>
            </a:r>
            <a:endParaRPr lang="hu-HU" sz="6000" b="1" dirty="0" smtClean="0">
              <a:solidFill>
                <a:schemeClr val="bg1"/>
              </a:solidFill>
            </a:endParaRPr>
          </a:p>
          <a:p>
            <a:endParaRPr lang="hu-HU" altLang="hu-H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hu-HU" alt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Dévényiné dr. Farkas  Adrienn</a:t>
            </a:r>
          </a:p>
          <a:p>
            <a:pPr algn="l"/>
            <a:r>
              <a:rPr lang="hu-HU" alt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BFKH Népegészségügyi </a:t>
            </a:r>
          </a:p>
          <a:p>
            <a:pPr algn="l"/>
            <a:r>
              <a:rPr lang="hu-HU" altLang="hu-HU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Főosztály</a:t>
            </a:r>
          </a:p>
          <a:p>
            <a:endParaRPr lang="hu-HU" altLang="hu-HU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1028" name="Picture 4" descr="C:\Users\BENEDE~1.NKE\AppData\Local\Temp\XPgrpwise\NKE embléma_fehér_egyszerüsített_CMYK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" y="5867056"/>
            <a:ext cx="389806" cy="3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1691680" y="5781600"/>
            <a:ext cx="3278796" cy="509141"/>
          </a:xfrm>
        </p:spPr>
        <p:txBody>
          <a:bodyPr/>
          <a:lstStyle/>
          <a:p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Nemzeti Közszolgálati Egyetem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Tapasztalatok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Lényeges fennakadás nem volt, különös tekintettel a 531/2017. Korm. Rendelet 5. § és 6. § átmeneti </a:t>
            </a:r>
            <a:r>
              <a:rPr lang="hu-HU" dirty="0" smtClean="0"/>
              <a:t>rendelkezéseire</a:t>
            </a:r>
          </a:p>
          <a:p>
            <a:pPr marL="0" indent="0">
              <a:buNone/>
            </a:pPr>
            <a:r>
              <a:rPr lang="hu-HU" dirty="0" smtClean="0"/>
              <a:t>Azonosságok</a:t>
            </a:r>
          </a:p>
          <a:p>
            <a:pPr marL="0" indent="0">
              <a:buNone/>
            </a:pPr>
            <a:r>
              <a:rPr lang="hu-HU" dirty="0"/>
              <a:t>Alapok </a:t>
            </a:r>
            <a:r>
              <a:rPr lang="hu-HU" dirty="0" smtClean="0"/>
              <a:t>maradtak</a:t>
            </a:r>
          </a:p>
          <a:p>
            <a:pPr marL="0" indent="0">
              <a:buNone/>
            </a:pPr>
            <a:r>
              <a:rPr lang="hu-HU" dirty="0" smtClean="0"/>
              <a:t>Kérelem elutasítása esetén nem</a:t>
            </a:r>
          </a:p>
          <a:p>
            <a:pPr marL="0" indent="0">
              <a:buNone/>
            </a:pPr>
            <a:r>
              <a:rPr lang="hu-HU" dirty="0" smtClean="0"/>
              <a:t>kell </a:t>
            </a:r>
            <a:r>
              <a:rPr lang="hu-HU" dirty="0"/>
              <a:t>a szakhatóságot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megkeresni.</a:t>
            </a:r>
          </a:p>
          <a:p>
            <a:pPr marL="0" indent="0">
              <a:buNone/>
            </a:pPr>
            <a:r>
              <a:rPr lang="hu-HU" dirty="0"/>
              <a:t>1 x lehet </a:t>
            </a:r>
            <a:r>
              <a:rPr lang="hu-HU" dirty="0" smtClean="0"/>
              <a:t>módosítani </a:t>
            </a:r>
          </a:p>
          <a:p>
            <a:pPr marL="0" indent="0">
              <a:buNone/>
            </a:pPr>
            <a:r>
              <a:rPr lang="hu-HU" dirty="0" smtClean="0"/>
              <a:t>A </a:t>
            </a:r>
            <a:r>
              <a:rPr lang="hu-HU" dirty="0"/>
              <a:t>szakhatóság döntése az eljárást befejező döntés elleni jogorvoslat keretében támadható meg</a:t>
            </a:r>
            <a:r>
              <a:rPr lang="hu-HU" dirty="0" smtClean="0"/>
              <a:t>.</a:t>
            </a:r>
          </a:p>
          <a:p>
            <a:pPr marL="0" indent="0" algn="r">
              <a:buNone/>
            </a:pPr>
            <a:r>
              <a:rPr lang="hu-HU" sz="2600" dirty="0" err="1" smtClean="0"/>
              <a:t>deamstime.com</a:t>
            </a:r>
            <a:r>
              <a:rPr lang="hu-HU" sz="2600" dirty="0" smtClean="0"/>
              <a:t> </a:t>
            </a:r>
            <a:endParaRPr lang="hu-HU" sz="26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063" y="2492896"/>
            <a:ext cx="3312368" cy="24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9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TAPASZTALATOK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600200"/>
            <a:ext cx="6336705" cy="49251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5800" dirty="0" smtClean="0"/>
              <a:t>Eltérések</a:t>
            </a:r>
          </a:p>
          <a:p>
            <a:pPr marL="0" indent="0">
              <a:buNone/>
            </a:pPr>
            <a:r>
              <a:rPr lang="hu-HU" sz="5800" dirty="0"/>
              <a:t>Tv-ben vagy </a:t>
            </a:r>
            <a:r>
              <a:rPr lang="hu-HU" sz="5800" dirty="0" err="1"/>
              <a:t>korm</a:t>
            </a:r>
            <a:r>
              <a:rPr lang="hu-HU" sz="5800" dirty="0"/>
              <a:t>. rendeletben meghatározott ügyekben mérlegelhetett, </a:t>
            </a:r>
            <a:r>
              <a:rPr lang="hu-HU" sz="5800" dirty="0" smtClean="0"/>
              <a:t>hogy </a:t>
            </a:r>
            <a:r>
              <a:rPr lang="hu-HU" sz="5800" dirty="0"/>
              <a:t>nem keresi meg a </a:t>
            </a:r>
            <a:r>
              <a:rPr lang="hu-HU" sz="5800" dirty="0" smtClean="0"/>
              <a:t>szakhatóságot</a:t>
            </a:r>
          </a:p>
          <a:p>
            <a:pPr marL="0" indent="0">
              <a:buNone/>
            </a:pPr>
            <a:r>
              <a:rPr lang="hu-HU" sz="5800" dirty="0"/>
              <a:t>Előzetes szakhatósági </a:t>
            </a:r>
            <a:r>
              <a:rPr lang="hu-HU" sz="5800" dirty="0" smtClean="0"/>
              <a:t>állásfoglalás</a:t>
            </a:r>
          </a:p>
          <a:p>
            <a:pPr marL="0" indent="0">
              <a:buNone/>
            </a:pPr>
            <a:r>
              <a:rPr lang="hu-HU" sz="5800" dirty="0"/>
              <a:t>Kevesebb  </a:t>
            </a:r>
            <a:r>
              <a:rPr lang="hu-HU" sz="5800" dirty="0" smtClean="0"/>
              <a:t>részletszabály</a:t>
            </a:r>
          </a:p>
          <a:p>
            <a:pPr marL="0" indent="0">
              <a:buNone/>
            </a:pPr>
            <a:r>
              <a:rPr lang="hu-HU" sz="5800" dirty="0" smtClean="0"/>
              <a:t>- eljárási </a:t>
            </a:r>
            <a:r>
              <a:rPr lang="hu-HU" sz="5800" dirty="0"/>
              <a:t>költségről döntés,  </a:t>
            </a:r>
            <a:endParaRPr lang="hu-HU" sz="5800" dirty="0" smtClean="0"/>
          </a:p>
          <a:p>
            <a:pPr>
              <a:buFontTx/>
              <a:buChar char="-"/>
            </a:pPr>
            <a:r>
              <a:rPr lang="hu-HU" sz="5800" dirty="0" smtClean="0"/>
              <a:t>hatáskör/illetékesség hiánya</a:t>
            </a:r>
          </a:p>
          <a:p>
            <a:pPr marL="0" indent="0">
              <a:buNone/>
            </a:pPr>
            <a:endParaRPr lang="hu-HU" sz="5800" dirty="0" smtClean="0"/>
          </a:p>
          <a:p>
            <a:pPr marL="0" indent="0">
              <a:buNone/>
            </a:pPr>
            <a:endParaRPr lang="hu-HU" sz="4200" dirty="0" smtClean="0"/>
          </a:p>
          <a:p>
            <a:pPr marL="0" indent="0">
              <a:buNone/>
            </a:pPr>
            <a:endParaRPr lang="hu-HU" sz="4200" dirty="0"/>
          </a:p>
          <a:p>
            <a:pPr marL="0" indent="0">
              <a:buNone/>
            </a:pPr>
            <a:endParaRPr lang="hu-HU" sz="4200" dirty="0" smtClean="0"/>
          </a:p>
          <a:p>
            <a:pPr marL="0" indent="0" algn="r">
              <a:buNone/>
            </a:pPr>
            <a:r>
              <a:rPr lang="hu-HU" sz="4200" dirty="0" err="1" smtClean="0"/>
              <a:t>stock.adobe.com</a:t>
            </a:r>
            <a:endParaRPr lang="hu-HU" sz="5800" dirty="0" smtClean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599" y="2852936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842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Tapasztalatok 3.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Egyeztetés</a:t>
            </a:r>
          </a:p>
          <a:p>
            <a:pPr marL="0" indent="0">
              <a:buNone/>
            </a:pPr>
            <a:r>
              <a:rPr lang="hu-HU" dirty="0" smtClean="0"/>
              <a:t>Hiánypótlás</a:t>
            </a:r>
          </a:p>
          <a:p>
            <a:pPr marL="0" indent="0">
              <a:buNone/>
            </a:pPr>
            <a:r>
              <a:rPr lang="hu-HU" sz="8000" dirty="0" smtClean="0"/>
              <a:t>60 </a:t>
            </a:r>
            <a:r>
              <a:rPr lang="hu-HU" sz="8000" dirty="0" smtClean="0"/>
              <a:t>nap</a:t>
            </a:r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/>
          </a:p>
          <a:p>
            <a:pPr marL="0" indent="0">
              <a:buNone/>
            </a:pPr>
            <a:endParaRPr lang="hu-HU" sz="1400" dirty="0" smtClean="0"/>
          </a:p>
          <a:p>
            <a:pPr marL="0" indent="0">
              <a:buNone/>
            </a:pPr>
            <a:endParaRPr lang="hu-HU" sz="1400" dirty="0" smtClean="0"/>
          </a:p>
          <a:p>
            <a:pPr marL="0" indent="0" algn="r">
              <a:buNone/>
            </a:pPr>
            <a:r>
              <a:rPr lang="hu-HU" sz="1400" dirty="0" err="1" smtClean="0"/>
              <a:t>stock.adobe.com</a:t>
            </a:r>
            <a:endParaRPr lang="hu-HU" sz="1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48880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08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Háttérjogszabály hiányára példa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Az egészségkárosító kockázatok és esetleges hatások, valamint a repülőtér környezetében a légiközlekedésből adódó zaj és rezgés okozta, egészségre gyakorolt hatások vizsgálatával kapcsolatos </a:t>
            </a:r>
            <a:r>
              <a:rPr lang="hu-HU" dirty="0" smtClean="0"/>
              <a:t>szakkérdésben, </a:t>
            </a:r>
            <a:r>
              <a:rPr lang="hu-HU" dirty="0"/>
              <a:t>valamint kórházra vagy jelentős gyógyüdülőhelyre való tekintettel az E-jelű </a:t>
            </a:r>
            <a:r>
              <a:rPr lang="hu-HU" dirty="0" err="1"/>
              <a:t>zajgátló</a:t>
            </a:r>
            <a:r>
              <a:rPr lang="hu-HU" dirty="0"/>
              <a:t> övezet kijelölése szükségességének </a:t>
            </a:r>
            <a:r>
              <a:rPr lang="hu-HU" dirty="0" smtClean="0"/>
              <a:t>elbírálása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r>
              <a:rPr lang="hu-HU" dirty="0"/>
              <a:t>kérdésében</a:t>
            </a:r>
            <a:r>
              <a:rPr lang="hu-HU" dirty="0" smtClean="0"/>
              <a:t>.</a:t>
            </a:r>
          </a:p>
          <a:p>
            <a:pPr marL="0" indent="0" algn="ctr">
              <a:buNone/>
            </a:pPr>
            <a:endParaRPr lang="hu-HU" sz="1700" dirty="0" smtClean="0"/>
          </a:p>
          <a:p>
            <a:pPr marL="0" indent="0" algn="ctr">
              <a:buNone/>
            </a:pPr>
            <a:endParaRPr lang="hu-HU" sz="1700" dirty="0" smtClean="0"/>
          </a:p>
          <a:p>
            <a:pPr marL="0" indent="0" algn="ctr">
              <a:buNone/>
            </a:pPr>
            <a:endParaRPr lang="hu-HU" sz="1700" dirty="0"/>
          </a:p>
          <a:p>
            <a:pPr marL="0" indent="0" algn="ctr">
              <a:buNone/>
            </a:pPr>
            <a:endParaRPr lang="hu-HU" sz="1700" dirty="0" smtClean="0"/>
          </a:p>
          <a:p>
            <a:pPr marL="0" indent="0" algn="r">
              <a:buNone/>
            </a:pPr>
            <a:r>
              <a:rPr lang="hu-HU" sz="1700" dirty="0" err="1" smtClean="0"/>
              <a:t>stock.adobe.com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365104"/>
            <a:ext cx="2900206" cy="193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4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2016224"/>
          </a:xfrm>
        </p:spPr>
        <p:txBody>
          <a:bodyPr/>
          <a:lstStyle/>
          <a:p>
            <a:r>
              <a:rPr lang="hu-HU" dirty="0"/>
              <a:t>KÖSZÖNÖM </a:t>
            </a:r>
            <a:br>
              <a:rPr lang="hu-HU" dirty="0"/>
            </a:br>
            <a:r>
              <a:rPr lang="hu-HU" dirty="0"/>
              <a:t>A FIGYELMET!</a:t>
            </a: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err="1" smtClean="0"/>
              <a:t>VáZLAT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844823"/>
            <a:ext cx="68407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AutoNum type="romanUcPeriod"/>
            </a:pPr>
            <a:r>
              <a:rPr lang="hu-HU" sz="3600" dirty="0"/>
              <a:t>Szakhatósági eljárás  fogalma és az integrált eljárás</a:t>
            </a:r>
          </a:p>
          <a:p>
            <a:pPr marL="571500" indent="-571500">
              <a:buAutoNum type="romanUcPeriod"/>
            </a:pPr>
            <a:r>
              <a:rPr lang="hu-HU" sz="3600" dirty="0"/>
              <a:t>Népegészségügyi szakhatósági hatáskörök</a:t>
            </a:r>
          </a:p>
          <a:p>
            <a:pPr marL="571500" indent="-571500">
              <a:buAutoNum type="romanUcPeriod"/>
            </a:pPr>
            <a:r>
              <a:rPr lang="hu-HU" sz="3600" dirty="0" smtClean="0"/>
              <a:t>Tapasztalatok</a:t>
            </a:r>
          </a:p>
          <a:p>
            <a:pPr marL="571500" indent="-571500">
              <a:buAutoNum type="romanUcPeriod"/>
            </a:pPr>
            <a:endParaRPr lang="hu-HU" sz="3600" dirty="0"/>
          </a:p>
          <a:p>
            <a:pPr marL="571500" indent="-571500">
              <a:buAutoNum type="romanUcPeriod"/>
            </a:pPr>
            <a:endParaRPr lang="hu-HU" sz="3600" dirty="0" smtClean="0"/>
          </a:p>
          <a:p>
            <a:endParaRPr lang="hu-HU" sz="3600" dirty="0" smtClean="0"/>
          </a:p>
          <a:p>
            <a:pPr algn="r"/>
            <a:r>
              <a:rPr lang="hu-HU" sz="1600" dirty="0" err="1"/>
              <a:t>stock.adobe.com</a:t>
            </a:r>
            <a:endParaRPr lang="hu-HU" sz="1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03924"/>
            <a:ext cx="4321572" cy="24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51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Szakhatósági eljárás fogalma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5544616" cy="478112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hu-HU" dirty="0" smtClean="0"/>
              <a:t>1. Törvény </a:t>
            </a:r>
            <a:r>
              <a:rPr lang="hu-HU" dirty="0"/>
              <a:t>vagy a szakhatóságok kijelöléséről szóló kormányrendelet</a:t>
            </a:r>
          </a:p>
          <a:p>
            <a:pPr marL="514350" indent="-514350">
              <a:buNone/>
            </a:pPr>
            <a:r>
              <a:rPr lang="hu-HU" dirty="0"/>
              <a:t>2. közérdeken alapuló kényszerítő indok alapján </a:t>
            </a:r>
          </a:p>
          <a:p>
            <a:pPr marL="514350" indent="-514350">
              <a:buNone/>
            </a:pPr>
            <a:r>
              <a:rPr lang="hu-HU" dirty="0"/>
              <a:t>3. az ügyben érdemi döntésre jogosult hatóság számára előírhatja, </a:t>
            </a:r>
          </a:p>
          <a:p>
            <a:pPr marL="514350" indent="-514350">
              <a:buNone/>
            </a:pPr>
            <a:r>
              <a:rPr lang="hu-HU" dirty="0"/>
              <a:t>4 hogy az ott meghatározott szakkérdésben és </a:t>
            </a:r>
          </a:p>
          <a:p>
            <a:pPr marL="514350" indent="-514350">
              <a:buNone/>
            </a:pPr>
            <a:r>
              <a:rPr lang="hu-HU" dirty="0"/>
              <a:t>5. határidőben más hatóság</a:t>
            </a:r>
          </a:p>
          <a:p>
            <a:pPr marL="514350" indent="-514350">
              <a:buNone/>
            </a:pPr>
            <a:r>
              <a:rPr lang="hu-HU" dirty="0"/>
              <a:t>6. kötelező állásfoglalását kell beszereznie</a:t>
            </a:r>
            <a:r>
              <a:rPr lang="hu-HU" dirty="0" smtClean="0"/>
              <a:t>.</a:t>
            </a:r>
          </a:p>
          <a:p>
            <a:pPr marL="514350" indent="-514350">
              <a:buNone/>
            </a:pPr>
            <a:r>
              <a:rPr lang="hu-HU" sz="2300" dirty="0" err="1" smtClean="0"/>
              <a:t>stock.adobe.com</a:t>
            </a:r>
            <a:endParaRPr lang="hu-HU" sz="23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88" y="3810000"/>
            <a:ext cx="4111344" cy="278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95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INTEGRÁLT ELJÁRÁSI MODELL 1.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79512" y="1600200"/>
            <a:ext cx="6264696" cy="49251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1. 2015. április 1. fővárosi és megyei kormányhivatalok integrációja</a:t>
            </a:r>
          </a:p>
          <a:p>
            <a:pPr marL="0" indent="0">
              <a:buNone/>
            </a:pPr>
            <a:r>
              <a:rPr lang="hu-HU" dirty="0"/>
              <a:t>2. Szakhatóság fogalmi elme: másik hatóság</a:t>
            </a:r>
          </a:p>
          <a:p>
            <a:pPr marL="0" indent="0">
              <a:buNone/>
            </a:pPr>
            <a:r>
              <a:rPr lang="hu-HU" dirty="0"/>
              <a:t>3. „Önmagunktól” nem lehet véleményt kérni</a:t>
            </a:r>
          </a:p>
          <a:p>
            <a:pPr marL="0" indent="0">
              <a:buNone/>
            </a:pPr>
            <a:r>
              <a:rPr lang="hu-HU" dirty="0"/>
              <a:t>4. Új eljárásrendet kellett kialakítani</a:t>
            </a:r>
          </a:p>
          <a:p>
            <a:pPr marL="0" indent="0">
              <a:buNone/>
            </a:pPr>
            <a:r>
              <a:rPr lang="hu-HU" dirty="0"/>
              <a:t>5. Fővárosi és megyei kormányhivatalok </a:t>
            </a:r>
            <a:r>
              <a:rPr lang="hu-HU" dirty="0" smtClean="0"/>
              <a:t>SZMSZ</a:t>
            </a:r>
          </a:p>
          <a:p>
            <a:pPr marL="0" indent="0" algn="r">
              <a:buNone/>
            </a:pPr>
            <a:r>
              <a:rPr lang="hu-HU" sz="1600" dirty="0" err="1" smtClean="0"/>
              <a:t>stock.adobe.com</a:t>
            </a:r>
            <a:endParaRPr lang="hu-HU" sz="1600" dirty="0"/>
          </a:p>
          <a:p>
            <a:pPr marL="0" indent="0">
              <a:buNone/>
            </a:pPr>
            <a:r>
              <a:rPr lang="hu-HU" dirty="0" smtClean="0"/>
              <a:t>6</a:t>
            </a:r>
            <a:r>
              <a:rPr lang="hu-HU" dirty="0"/>
              <a:t>. Együttműködési </a:t>
            </a:r>
            <a:r>
              <a:rPr lang="hu-HU" dirty="0" smtClean="0"/>
              <a:t>megállapodások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565709"/>
            <a:ext cx="3081660" cy="272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4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INTEGRÁLT ELJÁRÁSI MODELL 2.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525172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Sorrendiség </a:t>
            </a:r>
          </a:p>
          <a:p>
            <a:pPr marL="0" indent="0">
              <a:buNone/>
            </a:pPr>
            <a:r>
              <a:rPr lang="hu-HU" dirty="0" smtClean="0"/>
              <a:t>a) hivatalon </a:t>
            </a:r>
            <a:r>
              <a:rPr lang="hu-HU" dirty="0"/>
              <a:t>belüli szaktudás  igénybevételének </a:t>
            </a:r>
            <a:r>
              <a:rPr lang="hu-HU" dirty="0" smtClean="0"/>
              <a:t>elsőbbsége </a:t>
            </a:r>
          </a:p>
          <a:p>
            <a:pPr marL="0" indent="0">
              <a:buNone/>
            </a:pPr>
            <a:r>
              <a:rPr lang="hu-HU" dirty="0" smtClean="0"/>
              <a:t>b) ha </a:t>
            </a:r>
            <a:r>
              <a:rPr lang="hu-HU" dirty="0"/>
              <a:t>az a) pont nem alkalmazható</a:t>
            </a:r>
            <a:r>
              <a:rPr lang="hu-HU" dirty="0" smtClean="0"/>
              <a:t>,  </a:t>
            </a:r>
            <a:r>
              <a:rPr lang="hu-HU" dirty="0"/>
              <a:t>akkor másik kormányhivatalból ügyintéző </a:t>
            </a:r>
            <a:r>
              <a:rPr lang="hu-HU" dirty="0" smtClean="0"/>
              <a:t>kirendelése </a:t>
            </a:r>
          </a:p>
          <a:p>
            <a:pPr marL="0" indent="0">
              <a:buNone/>
            </a:pPr>
            <a:r>
              <a:rPr lang="hu-HU" dirty="0" smtClean="0"/>
              <a:t>3. Példa </a:t>
            </a:r>
          </a:p>
          <a:p>
            <a:pPr marL="0" indent="0">
              <a:buNone/>
            </a:pPr>
            <a:r>
              <a:rPr lang="hu-HU" b="1" dirty="0" smtClean="0"/>
              <a:t>Nem veszélyes hulladék</a:t>
            </a:r>
            <a:r>
              <a:rPr lang="hu-HU" dirty="0" smtClean="0"/>
              <a:t> kereskedelme, közvetítése, szállítása, gyűjtése, előkezelése, tárolása, hasznosítása, ártalmatlanítása engedélyezése iránti eljárás</a:t>
            </a:r>
          </a:p>
          <a:p>
            <a:pPr marL="0" indent="0">
              <a:buNone/>
            </a:pPr>
            <a:r>
              <a:rPr lang="hu-HU" dirty="0" smtClean="0"/>
              <a:t>Környezet-egészségügyi szakkérdésekre, így különösen</a:t>
            </a:r>
          </a:p>
          <a:p>
            <a:pPr marL="0" indent="0">
              <a:buNone/>
            </a:pPr>
            <a:r>
              <a:rPr lang="hu-HU" dirty="0" smtClean="0"/>
              <a:t>az   egészségkárosító kockázatok és esetleges hatások</a:t>
            </a:r>
          </a:p>
          <a:p>
            <a:pPr marL="0" indent="0">
              <a:buNone/>
            </a:pPr>
            <a:r>
              <a:rPr lang="hu-HU" dirty="0" smtClean="0"/>
              <a:t>felmérésére, </a:t>
            </a:r>
          </a:p>
          <a:p>
            <a:pPr marL="514350" indent="-514350">
              <a:buNone/>
            </a:pPr>
            <a:r>
              <a:rPr lang="hu-HU" dirty="0" smtClean="0"/>
              <a:t>a fertőző betegségek terjedésének megakadályozására,</a:t>
            </a:r>
          </a:p>
          <a:p>
            <a:pPr marL="514350" indent="-514350">
              <a:buNone/>
            </a:pPr>
            <a:r>
              <a:rPr lang="hu-HU" dirty="0" smtClean="0"/>
              <a:t> a rovar- és rágcsálóirtás, a veszélyes készítményekkel </a:t>
            </a:r>
          </a:p>
          <a:p>
            <a:pPr marL="514350" indent="-514350">
              <a:buNone/>
            </a:pPr>
            <a:r>
              <a:rPr lang="hu-HU" dirty="0" smtClean="0"/>
              <a:t>végzett tevékenység vizsgálatára, </a:t>
            </a:r>
          </a:p>
          <a:p>
            <a:pPr marL="514350" indent="-514350">
              <a:buNone/>
            </a:pPr>
            <a:r>
              <a:rPr lang="hu-HU" dirty="0" smtClean="0"/>
              <a:t>a települési szilárd hulladékkal kapcsolatos közegészségügyi, járványügyi </a:t>
            </a:r>
          </a:p>
          <a:p>
            <a:pPr marL="514350" indent="-514350">
              <a:buNone/>
            </a:pPr>
            <a:r>
              <a:rPr lang="hu-HU" dirty="0" smtClean="0"/>
              <a:t>vonatkozású követelmények érvényesítésére kiterjedően.</a:t>
            </a:r>
          </a:p>
          <a:p>
            <a:pPr marL="514350" indent="-514350" algn="r">
              <a:buNone/>
            </a:pPr>
            <a:r>
              <a:rPr lang="hu-HU" dirty="0" err="1" smtClean="0"/>
              <a:t>Pixabay.com</a:t>
            </a:r>
            <a:endParaRPr lang="hu-HU" dirty="0" smtClean="0"/>
          </a:p>
          <a:p>
            <a:pPr marL="514350" indent="-514350">
              <a:buNone/>
            </a:pPr>
            <a:endParaRPr lang="hu-HU" dirty="0" smtClean="0"/>
          </a:p>
          <a:p>
            <a:pPr marL="514350" indent="-51435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972" y="3573016"/>
            <a:ext cx="2014827" cy="16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5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531/2017. Korm. rendelet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531/2017. (XII. 29.) Korm. rendelet</a:t>
            </a:r>
          </a:p>
          <a:p>
            <a:pPr marL="0" indent="0">
              <a:buNone/>
            </a:pPr>
            <a:r>
              <a:rPr lang="hu-HU" dirty="0"/>
              <a:t>az egyes közérdeken alapuló kényszerítő indok alapján eljáró szakhatóságok </a:t>
            </a:r>
            <a:r>
              <a:rPr lang="hu-HU" dirty="0" smtClean="0"/>
              <a:t>kijelöléséről a)Táblázatos </a:t>
            </a:r>
            <a:r>
              <a:rPr lang="hu-HU" dirty="0"/>
              <a:t>forma</a:t>
            </a:r>
          </a:p>
          <a:p>
            <a:pPr marL="0" indent="0">
              <a:buNone/>
            </a:pPr>
            <a:r>
              <a:rPr lang="hu-HU" dirty="0" smtClean="0"/>
              <a:t>b) Szakterületi </a:t>
            </a:r>
            <a:r>
              <a:rPr lang="hu-HU" dirty="0"/>
              <a:t>beosztás</a:t>
            </a:r>
          </a:p>
          <a:p>
            <a:pPr marL="0" indent="0">
              <a:buNone/>
            </a:pPr>
            <a:r>
              <a:rPr lang="hu-HU" dirty="0" smtClean="0"/>
              <a:t>c) Határidő </a:t>
            </a:r>
            <a:r>
              <a:rPr lang="hu-HU" dirty="0"/>
              <a:t>megadása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2793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bg1"/>
                </a:solidFill>
              </a:rPr>
              <a:t>Népegészségügyi szakhatósági hatáskörök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433810" y="1535113"/>
            <a:ext cx="4040188" cy="639762"/>
          </a:xfrm>
        </p:spPr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pPr algn="ctr"/>
            <a:r>
              <a:rPr lang="hu-HU" sz="4100" dirty="0" smtClean="0"/>
              <a:t>Megkereső </a:t>
            </a:r>
            <a:r>
              <a:rPr lang="hu-HU" sz="4100" dirty="0"/>
              <a:t>hatóság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hu-HU" dirty="0" smtClean="0"/>
              <a:t>Önkormányzat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u-HU" dirty="0" smtClean="0"/>
              <a:t>Jegyző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u-HU" dirty="0" smtClean="0"/>
              <a:t>Katasztrófavédelem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hu-HU" dirty="0"/>
              <a:t>Légügyi </a:t>
            </a:r>
            <a:r>
              <a:rPr lang="hu-HU" dirty="0" smtClean="0"/>
              <a:t>hatóság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 smtClean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/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hu-HU" dirty="0"/>
          </a:p>
          <a:p>
            <a:pPr marL="457200" indent="-457200">
              <a:buAutoNum type="arabicPeriod"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endParaRPr lang="hu-HU" dirty="0" smtClean="0"/>
          </a:p>
          <a:p>
            <a:pPr algn="ctr"/>
            <a:r>
              <a:rPr lang="hu-HU" sz="4100" dirty="0" smtClean="0"/>
              <a:t>Ügyek </a:t>
            </a:r>
            <a:r>
              <a:rPr lang="hu-HU" sz="4100" dirty="0"/>
              <a:t>például</a:t>
            </a:r>
          </a:p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1. </a:t>
            </a:r>
            <a:r>
              <a:rPr lang="hu-HU" dirty="0"/>
              <a:t>Építésügyi</a:t>
            </a:r>
          </a:p>
          <a:p>
            <a:pPr marL="0" indent="0">
              <a:buNone/>
            </a:pPr>
            <a:r>
              <a:rPr lang="hu-HU" dirty="0" smtClean="0"/>
              <a:t>2. Kereskedelmi</a:t>
            </a:r>
          </a:p>
          <a:p>
            <a:pPr marL="0" indent="0">
              <a:buNone/>
            </a:pPr>
            <a:r>
              <a:rPr lang="hu-HU" dirty="0" smtClean="0"/>
              <a:t>3. Vízügyi </a:t>
            </a:r>
            <a:r>
              <a:rPr lang="hu-HU" dirty="0"/>
              <a:t>és </a:t>
            </a:r>
            <a:r>
              <a:rPr lang="hu-HU" dirty="0" smtClean="0"/>
              <a:t>vízvédelmi</a:t>
            </a:r>
          </a:p>
          <a:p>
            <a:pPr marL="0" indent="0">
              <a:buNone/>
            </a:pPr>
            <a:r>
              <a:rPr lang="hu-HU" dirty="0" smtClean="0"/>
              <a:t>4. Közlekedési </a:t>
            </a:r>
            <a:r>
              <a:rPr lang="hu-HU" dirty="0" smtClean="0"/>
              <a:t>ügyek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sz="1400" dirty="0" err="1"/>
              <a:t>stock.adobe.com</a:t>
            </a:r>
            <a:endParaRPr lang="hu-HU" sz="14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88" y="4293096"/>
            <a:ext cx="5080000" cy="21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81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VIZSGÁLANDÓ SZAKKÉRDÉS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7638"/>
            <a:ext cx="8435280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sz="3600" dirty="0"/>
              <a:t>Építésügy</a:t>
            </a:r>
          </a:p>
          <a:p>
            <a:pPr marL="0" indent="0">
              <a:buNone/>
            </a:pPr>
            <a:r>
              <a:rPr lang="hu-HU" dirty="0"/>
              <a:t>közegészségügyi, járványügyi vonatkozású követelményeknek való megfelelés  (</a:t>
            </a:r>
            <a:r>
              <a:rPr lang="hu-HU" sz="2000" dirty="0"/>
              <a:t>higiéné, egészségvédelem,  az ivóvízminőség , </a:t>
            </a:r>
            <a:r>
              <a:rPr lang="hu-HU" dirty="0"/>
              <a:t> </a:t>
            </a:r>
            <a:r>
              <a:rPr lang="hu-HU" sz="2000" dirty="0"/>
              <a:t>települési szilárd és folyékony hulladék) </a:t>
            </a:r>
          </a:p>
          <a:p>
            <a:pPr marL="0" indent="0">
              <a:buNone/>
            </a:pPr>
            <a:r>
              <a:rPr lang="hu-HU" dirty="0"/>
              <a:t>Munkavégzés céljára szolgáló építmények esetében a kémiai biztonság , egészségvédelem biztosítása , az </a:t>
            </a:r>
            <a:r>
              <a:rPr lang="hu-HU" dirty="0" err="1"/>
              <a:t>OTÉK-ban</a:t>
            </a:r>
            <a:r>
              <a:rPr lang="hu-HU" dirty="0"/>
              <a:t> meghatározott egyes épületszerkezetek és helyiségek létesítési követelményeitől való eltéréshez hozzájárulás</a:t>
            </a:r>
            <a:r>
              <a:rPr lang="hu-HU" dirty="0" smtClean="0"/>
              <a:t>.</a:t>
            </a:r>
            <a:endParaRPr lang="hu-HU" dirty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endParaRPr lang="hu-HU" dirty="0"/>
          </a:p>
          <a:p>
            <a:pPr marL="0" indent="0" algn="r">
              <a:buNone/>
            </a:pPr>
            <a:endParaRPr lang="hu-HU" dirty="0" smtClean="0"/>
          </a:p>
          <a:p>
            <a:pPr marL="0" indent="0" algn="r">
              <a:buNone/>
            </a:pPr>
            <a:r>
              <a:rPr lang="hu-HU" sz="2100" dirty="0" err="1" smtClean="0"/>
              <a:t>stock.adobe.com</a:t>
            </a:r>
            <a:endParaRPr lang="hu-HU" sz="21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26" y="4606214"/>
            <a:ext cx="3211396" cy="225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64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VIZSGÁLANDÓ SZAKKÉRDÉS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8531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/>
              <a:t>Vízjogi létesítési, üzemeltetési, fennmaradási </a:t>
            </a:r>
            <a:r>
              <a:rPr lang="hu-HU" dirty="0" smtClean="0"/>
              <a:t>engedélyek</a:t>
            </a:r>
          </a:p>
          <a:p>
            <a:pPr marL="514350" indent="-514350">
              <a:buAutoNum type="arabicPeriod"/>
            </a:pPr>
            <a:r>
              <a:rPr lang="hu-HU" dirty="0" smtClean="0"/>
              <a:t>vizek minőségét,</a:t>
            </a:r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dirty="0"/>
              <a:t>egészségkárosítás nélküli fogyaszthatóságát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/>
              <a:t>3. </a:t>
            </a:r>
            <a:r>
              <a:rPr lang="hu-HU" dirty="0" smtClean="0"/>
              <a:t>felhasználhatóságát befolyásoló körülmények, tényezők fennállásának elbírálása.</a:t>
            </a:r>
          </a:p>
          <a:p>
            <a:pPr marL="0" indent="0" algn="r">
              <a:buNone/>
            </a:pPr>
            <a:r>
              <a:rPr lang="hu-HU" sz="1300" dirty="0" err="1" smtClean="0"/>
              <a:t>d</a:t>
            </a:r>
            <a:r>
              <a:rPr lang="hu-HU" sz="1300" dirty="0" err="1" smtClean="0"/>
              <a:t>reamstime.com</a:t>
            </a:r>
            <a:endParaRPr lang="hu-HU" sz="13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872880" cy="285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89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557</Words>
  <Application>Microsoft Office PowerPoint</Application>
  <PresentationFormat>Diavetítés a képernyőre (4:3 oldalarány)</PresentationFormat>
  <Paragraphs>252</Paragraphs>
  <Slides>14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KÖFOP-2.1.1-VEKOP-15- 2016-00001  A közszolgáltatás komplex kompetencia, életpálya-program és oktatás technológiai fejlesztése</vt:lpstr>
      <vt:lpstr>VáZLAT</vt:lpstr>
      <vt:lpstr>Szakhatósági eljárás fogalma</vt:lpstr>
      <vt:lpstr>INTEGRÁLT ELJÁRÁSI MODELL 1.</vt:lpstr>
      <vt:lpstr>INTEGRÁLT ELJÁRÁSI MODELL 2.</vt:lpstr>
      <vt:lpstr>531/2017. Korm. rendelet</vt:lpstr>
      <vt:lpstr>Népegészségügyi szakhatósági hatáskörök</vt:lpstr>
      <vt:lpstr>VIZSGÁLANDÓ SZAKKÉRDÉS</vt:lpstr>
      <vt:lpstr>VIZSGÁLANDÓ SZAKKÉRDÉS</vt:lpstr>
      <vt:lpstr>Tapasztalatok</vt:lpstr>
      <vt:lpstr>TAPASZTALATOK</vt:lpstr>
      <vt:lpstr>Tapasztalatok 3.</vt:lpstr>
      <vt:lpstr>Háttérjogszabály hiányára példa</vt:lpstr>
      <vt:lpstr>KÖSZÖNÖM 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grawox_i5</cp:lastModifiedBy>
  <cp:revision>72</cp:revision>
  <dcterms:created xsi:type="dcterms:W3CDTF">2014-03-03T11:13:53Z</dcterms:created>
  <dcterms:modified xsi:type="dcterms:W3CDTF">2018-07-03T20:19:00Z</dcterms:modified>
</cp:coreProperties>
</file>